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65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1" r:id="rId15"/>
    <p:sldId id="280" r:id="rId16"/>
    <p:sldId id="266" r:id="rId17"/>
    <p:sldId id="267" r:id="rId18"/>
    <p:sldId id="284" r:id="rId19"/>
    <p:sldId id="285" r:id="rId20"/>
    <p:sldId id="282" r:id="rId21"/>
    <p:sldId id="283" r:id="rId22"/>
    <p:sldId id="286" r:id="rId23"/>
    <p:sldId id="268" r:id="rId24"/>
    <p:sldId id="269" r:id="rId25"/>
    <p:sldId id="270" r:id="rId2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F208753-4606-4E8C-AF77-B394318D8915}" type="datetimeFigureOut">
              <a:rPr lang="th-TH" smtClean="0"/>
              <a:pPr/>
              <a:t>28/03/57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686BB6F-06F9-4E1D-A491-EB439930E94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การวิเคราะห์ระบบข้อมูลรพ.สต.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26-28 </a:t>
            </a:r>
            <a:r>
              <a:rPr lang="th-TH" dirty="0" smtClean="0"/>
              <a:t>มีนาคม </a:t>
            </a:r>
            <a:r>
              <a:rPr lang="en-US" dirty="0" smtClean="0"/>
              <a:t>2557</a:t>
            </a:r>
            <a:endParaRPr lang="th-TH" dirty="0" smtClean="0"/>
          </a:p>
          <a:p>
            <a:r>
              <a:rPr lang="th-TH" dirty="0" smtClean="0"/>
              <a:t>จังหวัดบุรีรัมย์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8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9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7_1539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217390" y="1140008"/>
            <a:ext cx="6262736" cy="46970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7_154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892943" y="1035827"/>
            <a:ext cx="6572296" cy="492922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928794" y="1428736"/>
            <a:ext cx="1285884" cy="52149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7_1549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916755" y="1083453"/>
            <a:ext cx="6381795" cy="478634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7_155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11940" y="845350"/>
            <a:ext cx="6762798" cy="507209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500298" y="857232"/>
            <a:ext cx="1071570" cy="5357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r>
              <a:rPr lang="th-TH" dirty="0" smtClean="0"/>
              <a:t>สถานการณ์ปัจจุบัน </a:t>
            </a:r>
            <a:r>
              <a:rPr lang="en-US" dirty="0" smtClean="0"/>
              <a:t>-3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71612"/>
            <a:ext cx="8643998" cy="4811715"/>
          </a:xfrm>
        </p:spPr>
        <p:txBody>
          <a:bodyPr/>
          <a:lstStyle/>
          <a:p>
            <a:r>
              <a:rPr lang="th-TH" dirty="0" smtClean="0"/>
              <a:t>ผลการสำรวจในเดือน ก.พ. </a:t>
            </a:r>
            <a:r>
              <a:rPr lang="en-US" dirty="0" smtClean="0"/>
              <a:t>– </a:t>
            </a:r>
            <a:r>
              <a:rPr lang="th-TH" dirty="0" smtClean="0"/>
              <a:t>มี.ค. </a:t>
            </a:r>
            <a:r>
              <a:rPr lang="en-US" dirty="0" smtClean="0"/>
              <a:t>2557 </a:t>
            </a:r>
            <a:r>
              <a:rPr lang="th-TH" dirty="0" smtClean="0"/>
              <a:t>รพ.สต. มีภาระงานที่เกี่ยวข้องกับการจัดการข้อมูลจำนวนมาก</a:t>
            </a:r>
          </a:p>
          <a:p>
            <a:r>
              <a:rPr lang="th-TH" dirty="0" smtClean="0"/>
              <a:t>มีปัญหาเรื่องโปรแกรมคอมพิวเตอร์ที่ใช้ในการจัดการข้อมูล</a:t>
            </a:r>
          </a:p>
          <a:p>
            <a:pPr lvl="1"/>
            <a:r>
              <a:rPr lang="th-TH" dirty="0" smtClean="0"/>
              <a:t>โปรแกรมไม่รองรับการจัดการข้อมูลทั้งหมด ส่วนใหญ่ต้องใช้การเขียนลงกระดาษ</a:t>
            </a:r>
          </a:p>
          <a:p>
            <a:pPr lvl="1"/>
            <a:r>
              <a:rPr lang="th-TH" dirty="0" smtClean="0"/>
              <a:t>โปรแกรมทำให้การบันทึกข้อมูลผิดพลาด เช่น กำหนดรหัส </a:t>
            </a:r>
            <a:r>
              <a:rPr lang="en-US" dirty="0" smtClean="0"/>
              <a:t>ICD </a:t>
            </a:r>
            <a:r>
              <a:rPr lang="th-TH" dirty="0" smtClean="0"/>
              <a:t>ให้โดยอัตโนมัติ</a:t>
            </a:r>
          </a:p>
          <a:p>
            <a:pPr lvl="1"/>
            <a:r>
              <a:rPr lang="th-TH" dirty="0" smtClean="0"/>
              <a:t>การออกแบบหน้าจอและขั้นตอนการทำงานไม่ดี ทำให้ต้องบันทึกข้อมูลซ้ำซ้อน </a:t>
            </a:r>
            <a:r>
              <a:rPr lang="en-US" dirty="0" smtClean="0"/>
              <a:t>3-4 </a:t>
            </a:r>
            <a:r>
              <a:rPr lang="th-TH" dirty="0" smtClean="0"/>
              <a:t>รอบ</a:t>
            </a:r>
          </a:p>
          <a:p>
            <a:pPr lvl="1"/>
            <a:r>
              <a:rPr lang="th-TH" dirty="0" smtClean="0"/>
              <a:t>ไม่สามารถพิมพ์รายงานที่ต้องการได้ 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r>
              <a:rPr lang="th-TH" dirty="0" smtClean="0"/>
              <a:t>สถานการณ์ปัจจุบัน </a:t>
            </a:r>
            <a:r>
              <a:rPr lang="en-US" dirty="0" smtClean="0"/>
              <a:t>-4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71612"/>
            <a:ext cx="8643998" cy="4811715"/>
          </a:xfrm>
        </p:spPr>
        <p:txBody>
          <a:bodyPr/>
          <a:lstStyle/>
          <a:p>
            <a:r>
              <a:rPr lang="th-TH" dirty="0" smtClean="0"/>
              <a:t>ผลการสำรวจในเดือน ก.พ. </a:t>
            </a:r>
            <a:r>
              <a:rPr lang="en-US" dirty="0" smtClean="0"/>
              <a:t>– </a:t>
            </a:r>
            <a:r>
              <a:rPr lang="th-TH" dirty="0" smtClean="0"/>
              <a:t>มี.ค. </a:t>
            </a:r>
            <a:r>
              <a:rPr lang="en-US" dirty="0" smtClean="0"/>
              <a:t>2557 </a:t>
            </a:r>
            <a:r>
              <a:rPr lang="th-TH" dirty="0" smtClean="0"/>
              <a:t>รพ.สต. มีภาระงานที่เกี่ยวข้องกับการจัดการข้อมูลจำนวนมาก</a:t>
            </a:r>
          </a:p>
          <a:p>
            <a:r>
              <a:rPr lang="th-TH" dirty="0" smtClean="0"/>
              <a:t>มีปัญหาเรื่องคุณภาพข้อมูล ข้อมูลผิดพลาด </a:t>
            </a:r>
            <a:r>
              <a:rPr lang="en-US" dirty="0" smtClean="0"/>
              <a:t>20-80 %</a:t>
            </a:r>
            <a:endParaRPr lang="th-TH" dirty="0" smtClean="0"/>
          </a:p>
          <a:p>
            <a:pPr lvl="1"/>
            <a:r>
              <a:rPr lang="th-TH" dirty="0" smtClean="0"/>
              <a:t>ให้รหัส </a:t>
            </a:r>
            <a:r>
              <a:rPr lang="en-US" dirty="0" smtClean="0"/>
              <a:t>ICD </a:t>
            </a:r>
            <a:r>
              <a:rPr lang="th-TH" dirty="0" smtClean="0"/>
              <a:t>ผิด</a:t>
            </a:r>
            <a:endParaRPr lang="en-US" dirty="0" smtClean="0"/>
          </a:p>
          <a:p>
            <a:pPr lvl="1"/>
            <a:r>
              <a:rPr lang="th-TH" dirty="0" smtClean="0"/>
              <a:t>ให้รหัส </a:t>
            </a:r>
            <a:r>
              <a:rPr lang="en-US" dirty="0" smtClean="0"/>
              <a:t>ICD </a:t>
            </a:r>
            <a:r>
              <a:rPr lang="th-TH" dirty="0" smtClean="0"/>
              <a:t>ไม่ครบ</a:t>
            </a:r>
          </a:p>
          <a:p>
            <a:pPr lvl="1"/>
            <a:r>
              <a:rPr lang="th-TH" dirty="0" smtClean="0"/>
              <a:t>ไม่บันทึกชื่อโรค เพราะเข้าใจผิดคิดว่า รหัส </a:t>
            </a:r>
            <a:r>
              <a:rPr lang="en-US" dirty="0" smtClean="0"/>
              <a:t>ICD </a:t>
            </a:r>
            <a:r>
              <a:rPr lang="th-TH" dirty="0" smtClean="0"/>
              <a:t>ใช้แทนชื่อโรคได้</a:t>
            </a:r>
          </a:p>
          <a:p>
            <a:pPr lvl="1"/>
            <a:r>
              <a:rPr lang="th-TH" dirty="0" smtClean="0"/>
              <a:t>ขาดข้อมูลสำคัญที่จำเป็นสำหรับการดูแลรักษาผู้ป่วยอย่างมีคุณภาพ เช่น ประวัติ ผลการตรวจร่างกาย รายละเอียดการทำหัตถการ</a:t>
            </a:r>
          </a:p>
          <a:p>
            <a:pPr lvl="1"/>
            <a:r>
              <a:rPr lang="th-TH" dirty="0" smtClean="0"/>
              <a:t>ส่งข้อมูลมากเกินจำนวนผู้ป่วยจริง หรือ ส่งข้อมูลน้อยกว่าที่ให้บริการจริง</a:t>
            </a:r>
          </a:p>
          <a:p>
            <a:pPr lvl="1"/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PDDiagByIC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6034617" cy="4525963"/>
          </a:xfrm>
        </p:spPr>
      </p:pic>
      <p:sp>
        <p:nvSpPr>
          <p:cNvPr id="5" name="Rectangle 4"/>
          <p:cNvSpPr/>
          <p:nvPr/>
        </p:nvSpPr>
        <p:spPr>
          <a:xfrm>
            <a:off x="1000100" y="2357430"/>
            <a:ext cx="3000396" cy="71438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571472" y="600076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คำวินิจฉัยโรคของผู้ป่วยรายนี้คือ </a:t>
            </a:r>
            <a:r>
              <a:rPr lang="en-US" sz="2800" dirty="0" err="1" smtClean="0"/>
              <a:t>Osteroarthritis</a:t>
            </a:r>
            <a:r>
              <a:rPr lang="en-US" sz="2800" dirty="0" smtClean="0"/>
              <a:t> left knee</a:t>
            </a:r>
            <a:endParaRPr lang="th-TH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28604"/>
            <a:ext cx="8786842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</a:rPr>
              <a:t>ตัวอย่าง ความผิดพลาดร้ายแรง </a:t>
            </a:r>
          </a:p>
          <a:p>
            <a:r>
              <a:rPr lang="th-TH" sz="3200" b="1" dirty="0" smtClean="0">
                <a:solidFill>
                  <a:srgbClr val="002060"/>
                </a:solidFill>
              </a:rPr>
              <a:t>จากความคิดว่า </a:t>
            </a:r>
            <a:r>
              <a:rPr lang="en-US" sz="3200" b="1" dirty="0" smtClean="0">
                <a:solidFill>
                  <a:srgbClr val="002060"/>
                </a:solidFill>
              </a:rPr>
              <a:t>ICD </a:t>
            </a:r>
            <a:r>
              <a:rPr lang="th-TH" sz="3200" b="1" dirty="0" smtClean="0">
                <a:solidFill>
                  <a:srgbClr val="002060"/>
                </a:solidFill>
              </a:rPr>
              <a:t>ใช้แทนชื่อโรคได้</a:t>
            </a:r>
            <a:endParaRPr lang="th-TH" sz="3200" b="1" dirty="0">
              <a:solidFill>
                <a:srgbClr val="002060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6215074" y="3643314"/>
            <a:ext cx="2571768" cy="1143008"/>
          </a:xfrm>
          <a:prstGeom prst="wedgeRectCallout">
            <a:avLst>
              <a:gd name="adj1" fmla="val -153992"/>
              <a:gd name="adj2" fmla="val -11749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rgbClr val="FF0000"/>
                </a:solidFill>
              </a:rPr>
              <a:t>รหัส </a:t>
            </a:r>
            <a:r>
              <a:rPr lang="en-US" sz="3200" dirty="0" smtClean="0">
                <a:solidFill>
                  <a:srgbClr val="FF0000"/>
                </a:solidFill>
              </a:rPr>
              <a:t>ICD </a:t>
            </a:r>
            <a:r>
              <a:rPr lang="th-TH" sz="3200" dirty="0" smtClean="0">
                <a:solidFill>
                  <a:srgbClr val="FF0000"/>
                </a:solidFill>
              </a:rPr>
              <a:t>ใช้แทนชื่อโรคไม่ได้ </a:t>
            </a:r>
            <a:endParaRPr lang="th-TH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12099" cy="107157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h-TH" dirty="0" smtClean="0">
                <a:solidFill>
                  <a:srgbClr val="002060"/>
                </a:solidFill>
              </a:rPr>
              <a:t>หน้าจอการบันทึกคำวินิจฉัยโรคของแพทย์ในสิงคโปร์ จากโปรแกรมที่แตกต่างกัน </a:t>
            </a:r>
            <a:r>
              <a:rPr lang="en-US" dirty="0" smtClean="0">
                <a:solidFill>
                  <a:srgbClr val="002060"/>
                </a:solidFill>
              </a:rPr>
              <a:t>3 </a:t>
            </a:r>
            <a:r>
              <a:rPr lang="th-TH" dirty="0" smtClean="0">
                <a:solidFill>
                  <a:srgbClr val="002060"/>
                </a:solidFill>
              </a:rPr>
              <a:t>โปรแกรม</a:t>
            </a:r>
            <a:endParaRPr lang="th-TH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5773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r>
              <a:rPr lang="th-TH" dirty="0" smtClean="0"/>
              <a:t>สถานการณ์ปัจจุบัน </a:t>
            </a:r>
            <a:r>
              <a:rPr lang="en-US" dirty="0" smtClean="0"/>
              <a:t>-1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/>
          <a:lstStyle/>
          <a:p>
            <a:r>
              <a:rPr lang="th-TH" dirty="0" smtClean="0"/>
              <a:t>ผลการสำรวจในเดือน ก.พ. </a:t>
            </a:r>
            <a:r>
              <a:rPr lang="en-US" dirty="0" smtClean="0"/>
              <a:t>– </a:t>
            </a:r>
            <a:r>
              <a:rPr lang="th-TH" dirty="0" smtClean="0"/>
              <a:t>มี.ค. </a:t>
            </a:r>
            <a:r>
              <a:rPr lang="en-US" dirty="0" smtClean="0"/>
              <a:t>2557 </a:t>
            </a:r>
            <a:r>
              <a:rPr lang="th-TH" dirty="0" smtClean="0"/>
              <a:t>รพ.สต. มีระบบการจัดการข้อมูลที่แตกต่างกันหลายรูปแบบ</a:t>
            </a:r>
          </a:p>
          <a:p>
            <a:r>
              <a:rPr lang="th-TH" dirty="0" smtClean="0"/>
              <a:t>ระบบ </a:t>
            </a:r>
            <a:r>
              <a:rPr lang="en-US" dirty="0" smtClean="0"/>
              <a:t>Family Folder </a:t>
            </a:r>
            <a:r>
              <a:rPr lang="th-TH" dirty="0" smtClean="0"/>
              <a:t>เป็นหลัก</a:t>
            </a:r>
          </a:p>
          <a:p>
            <a:pPr lvl="1"/>
            <a:r>
              <a:rPr lang="th-TH" dirty="0" smtClean="0"/>
              <a:t>ใช้การจดบันทึกลงกระดาษ และส่งข้อมูลให้หน่วยงานอื่นผ่านระบบคอมพิวเตอร์</a:t>
            </a:r>
            <a:endParaRPr lang="th-TH" dirty="0" smtClean="0"/>
          </a:p>
          <a:p>
            <a:r>
              <a:rPr lang="th-TH" dirty="0" smtClean="0"/>
              <a:t>ระบบ </a:t>
            </a:r>
            <a:r>
              <a:rPr lang="en-US" dirty="0" smtClean="0"/>
              <a:t>Near Paperless</a:t>
            </a:r>
          </a:p>
          <a:p>
            <a:pPr lvl="1"/>
            <a:r>
              <a:rPr lang="th-TH" dirty="0" smtClean="0"/>
              <a:t>ยกเลิกการเขียนลงกระดาษในการให้บริการหลักๆ ใช้การบันทึกลงคอมพิวเตอร์</a:t>
            </a:r>
            <a:endParaRPr lang="en-US" dirty="0" smtClean="0"/>
          </a:p>
          <a:p>
            <a:r>
              <a:rPr lang="th-TH" dirty="0" smtClean="0"/>
              <a:t>ระบบ </a:t>
            </a:r>
            <a:r>
              <a:rPr lang="en-US" dirty="0" smtClean="0"/>
              <a:t>Half Paperless</a:t>
            </a:r>
          </a:p>
          <a:p>
            <a:pPr lvl="1"/>
            <a:r>
              <a:rPr lang="th-TH" dirty="0" smtClean="0"/>
              <a:t>บันทึกข้อมูลลงคอมพิวเตอร์บางส่วน และบันทึกลงกระดาษบางส่วน</a:t>
            </a:r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0206_1502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3000364" y="3857628"/>
            <a:ext cx="2714644" cy="2000264"/>
          </a:xfrm>
          <a:prstGeom prst="wedgeRectCallout">
            <a:avLst>
              <a:gd name="adj1" fmla="val 95765"/>
              <a:gd name="adj2" fmla="val -6690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2060"/>
                </a:solidFill>
              </a:rPr>
              <a:t>การบันทึกชื่อโรคและรหัส </a:t>
            </a:r>
            <a:r>
              <a:rPr lang="en-US" dirty="0" smtClean="0">
                <a:solidFill>
                  <a:srgbClr val="002060"/>
                </a:solidFill>
              </a:rPr>
              <a:t>ICD </a:t>
            </a:r>
            <a:r>
              <a:rPr lang="th-TH" dirty="0" smtClean="0">
                <a:solidFill>
                  <a:srgbClr val="002060"/>
                </a:solidFill>
              </a:rPr>
              <a:t>ที่ได้มาตรฐาน ใน </a:t>
            </a:r>
            <a:r>
              <a:rPr lang="en-US" dirty="0" smtClean="0">
                <a:solidFill>
                  <a:srgbClr val="002060"/>
                </a:solidFill>
              </a:rPr>
              <a:t>Family Folder</a:t>
            </a:r>
            <a:endParaRPr lang="th-TH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0326_121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572140"/>
            <a:ext cx="9144000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หนึ่งในหลายๆทีมงานในจังหวัดบุรีรัมย์ที่สามารถบันทึกชื่อโรคและรหัส </a:t>
            </a:r>
            <a:r>
              <a:rPr lang="en-US" sz="3200" dirty="0" smtClean="0"/>
              <a:t>ICD </a:t>
            </a:r>
            <a:r>
              <a:rPr lang="th-TH" sz="3200" dirty="0" smtClean="0"/>
              <a:t>ใน </a:t>
            </a:r>
            <a:r>
              <a:rPr lang="en-US" sz="3200" dirty="0" smtClean="0"/>
              <a:t>Family Folder </a:t>
            </a:r>
            <a:r>
              <a:rPr lang="th-TH" sz="3200" dirty="0" smtClean="0"/>
              <a:t>และบันทึกเข้าคอมพิวเตอร์ได้ครบ </a:t>
            </a:r>
            <a:r>
              <a:rPr lang="en-US" sz="3200" dirty="0" smtClean="0"/>
              <a:t>100%</a:t>
            </a:r>
            <a:endParaRPr lang="th-TH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57686" y="142852"/>
            <a:ext cx="2234907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52400" h="50800" prst="softRound"/>
          </a:sp3d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OPD CARD</a:t>
            </a:r>
            <a:endParaRPr lang="en-US" sz="4800" b="1" dirty="0">
              <a:solidFill>
                <a:schemeClr val="tx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8858312" cy="529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ular Callout 3"/>
          <p:cNvSpPr/>
          <p:nvPr/>
        </p:nvSpPr>
        <p:spPr>
          <a:xfrm>
            <a:off x="1357290" y="3571876"/>
            <a:ext cx="2714644" cy="2000264"/>
          </a:xfrm>
          <a:prstGeom prst="wedgeRectCallout">
            <a:avLst>
              <a:gd name="adj1" fmla="val 58454"/>
              <a:gd name="adj2" fmla="val -8237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2060"/>
                </a:solidFill>
              </a:rPr>
              <a:t>การบันทึกชื่อโรคและรหัส </a:t>
            </a:r>
            <a:r>
              <a:rPr lang="en-US" dirty="0" smtClean="0">
                <a:solidFill>
                  <a:srgbClr val="002060"/>
                </a:solidFill>
              </a:rPr>
              <a:t>ICD </a:t>
            </a:r>
            <a:r>
              <a:rPr lang="th-TH" dirty="0" smtClean="0">
                <a:solidFill>
                  <a:srgbClr val="002060"/>
                </a:solidFill>
              </a:rPr>
              <a:t>ที่ได้มาตรฐาน ในโปรแกรม</a:t>
            </a:r>
            <a:endParaRPr lang="th-TH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/>
          <a:lstStyle/>
          <a:p>
            <a:r>
              <a:rPr lang="th-TH" dirty="0" smtClean="0"/>
              <a:t>แนวทางแก้ปัญหาเชิงระบบ เน้นการพัฒนาอย่างยั่งยืน </a:t>
            </a:r>
            <a:r>
              <a:rPr lang="en-US" dirty="0" smtClean="0"/>
              <a:t>-1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325112"/>
          </a:xfrm>
        </p:spPr>
        <p:txBody>
          <a:bodyPr/>
          <a:lstStyle/>
          <a:p>
            <a:r>
              <a:rPr lang="th-TH" dirty="0" smtClean="0"/>
              <a:t>ออกแบบระบบการจัดการข้อมูลของ รพ.สต. ใหม่</a:t>
            </a:r>
          </a:p>
          <a:p>
            <a:pPr lvl="1"/>
            <a:r>
              <a:rPr lang="th-TH" dirty="0" smtClean="0"/>
              <a:t>ทำให้การบันทึกข้อมูลเกิดขึ้นเพียงครั้งเดียวต่อทุกๆกิจกรรม แต่สามารถนำไปใช้ตอบสนองความต้องการข้อมูลทั้ง </a:t>
            </a:r>
            <a:r>
              <a:rPr lang="en-US" dirty="0" smtClean="0"/>
              <a:t>4 </a:t>
            </a:r>
            <a:r>
              <a:rPr lang="th-TH" dirty="0" smtClean="0"/>
              <a:t>ด้าน</a:t>
            </a:r>
          </a:p>
          <a:p>
            <a:pPr lvl="1"/>
            <a:r>
              <a:rPr lang="th-TH" dirty="0" smtClean="0"/>
              <a:t>กำหนดวิธีการและแนวทางปฏิบัติมาตรฐานในกรณีที่มีภารกิจใหม่ให้เก็บข้อมูลเพิ่มเติม เช่น</a:t>
            </a:r>
          </a:p>
          <a:p>
            <a:pPr lvl="2"/>
            <a:r>
              <a:rPr lang="en-US" dirty="0" smtClean="0"/>
              <a:t>Rapid Survey</a:t>
            </a:r>
          </a:p>
          <a:p>
            <a:pPr lvl="2"/>
            <a:r>
              <a:rPr lang="en-US" dirty="0" smtClean="0"/>
              <a:t>Activity Integration 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/>
          <a:lstStyle/>
          <a:p>
            <a:r>
              <a:rPr lang="th-TH" dirty="0" smtClean="0"/>
              <a:t>แนวทางแก้ปัญหาเชิงระบบ เน้นการพัฒนาอย่างยั่งยืน </a:t>
            </a:r>
            <a:r>
              <a:rPr lang="en-US" dirty="0" smtClean="0"/>
              <a:t>-2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325112"/>
          </a:xfrm>
        </p:spPr>
        <p:txBody>
          <a:bodyPr/>
          <a:lstStyle/>
          <a:p>
            <a:r>
              <a:rPr lang="th-TH" dirty="0" smtClean="0"/>
              <a:t>กำหนดมาตรฐาน โปรแกรมที่ใช้จัดการข้อมูล</a:t>
            </a:r>
          </a:p>
          <a:p>
            <a:pPr lvl="1"/>
            <a:r>
              <a:rPr lang="th-TH" dirty="0" smtClean="0"/>
              <a:t>โปรแกรมต้องไม่มีขั้นตอนการทำงานที่ซ้ำซ้อน</a:t>
            </a:r>
          </a:p>
          <a:p>
            <a:pPr lvl="1"/>
            <a:r>
              <a:rPr lang="th-TH" dirty="0" smtClean="0"/>
              <a:t>โปรแกรมต้องไม่มีระบบอัตโนมัติที่ทำให้ข้อมูลผิดพลาด</a:t>
            </a:r>
          </a:p>
          <a:p>
            <a:pPr lvl="1"/>
            <a:r>
              <a:rPr lang="th-TH" dirty="0" smtClean="0"/>
              <a:t>โปรแกรมต้องมีระบบจัดการให้ผู้ใช้ปรับแต่งรายการเองได้โดยง่าย</a:t>
            </a:r>
          </a:p>
          <a:p>
            <a:pPr lvl="1"/>
            <a:r>
              <a:rPr lang="th-TH" dirty="0" smtClean="0"/>
              <a:t>โปรแกรมต้องมีรายการรหัสที่ถูกต้องตามการกำหนดรหัสมาตรฐานของ สธ.</a:t>
            </a:r>
          </a:p>
          <a:p>
            <a:r>
              <a:rPr lang="th-TH" dirty="0" smtClean="0"/>
              <a:t>มีหน่วยงานรับรองคุณภาพ ของโปรแกรม ก่อนอนุญาตให้นำไปใช้ใน รพ.สต.</a:t>
            </a:r>
          </a:p>
          <a:p>
            <a:pPr lvl="1"/>
            <a:r>
              <a:rPr lang="th-TH" dirty="0" smtClean="0"/>
              <a:t>สำนักเทคโนโลยีสารสนเทศ สธ.</a:t>
            </a:r>
          </a:p>
          <a:p>
            <a:pPr lvl="1"/>
            <a:r>
              <a:rPr lang="th-TH" dirty="0" smtClean="0"/>
              <a:t>สำนักนโยบายและแผน สธ.</a:t>
            </a:r>
            <a:endParaRPr lang="th-TH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/>
          <a:lstStyle/>
          <a:p>
            <a:r>
              <a:rPr lang="th-TH" dirty="0" smtClean="0"/>
              <a:t>แนวทางแก้ปัญหาเชิงระบบ เน้นการพัฒนาอย่างยั่งยืน </a:t>
            </a:r>
            <a:r>
              <a:rPr lang="en-US" dirty="0" smtClean="0"/>
              <a:t>-3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85926"/>
            <a:ext cx="8372476" cy="4396550"/>
          </a:xfrm>
        </p:spPr>
        <p:txBody>
          <a:bodyPr/>
          <a:lstStyle/>
          <a:p>
            <a:r>
              <a:rPr lang="th-TH" dirty="0" smtClean="0"/>
              <a:t>สร้างกลไกพัฒนาคุณภาพระดับ เขต จังหวัด อำเภอ</a:t>
            </a:r>
          </a:p>
          <a:p>
            <a:pPr lvl="1"/>
            <a:r>
              <a:rPr lang="th-TH" dirty="0" smtClean="0"/>
              <a:t>จัดตั้งหรือปรับปรุงหน่วยงานตรวจสอบและพัฒนาคุณภาพข้อมูล ในระดับเขต จังหวัด อำเภอ</a:t>
            </a:r>
          </a:p>
          <a:p>
            <a:pPr lvl="1"/>
            <a:r>
              <a:rPr lang="th-TH" dirty="0" smtClean="0"/>
              <a:t>ประกาศคะแนนคุณภาพ รพ.สต. ด้านการจัดการข้อมูลทุกๆ </a:t>
            </a:r>
            <a:r>
              <a:rPr lang="en-US" dirty="0" smtClean="0"/>
              <a:t>3-6 </a:t>
            </a:r>
            <a:r>
              <a:rPr lang="th-TH" dirty="0" smtClean="0"/>
              <a:t>เดือน </a:t>
            </a:r>
          </a:p>
          <a:p>
            <a:pPr lvl="1"/>
            <a:r>
              <a:rPr lang="th-TH" dirty="0" smtClean="0"/>
              <a:t>จัดประกวดและให้รางวัล รพ.สต. ดีเด่น ด้านการจัดการข้อมูล</a:t>
            </a:r>
          </a:p>
          <a:p>
            <a:pPr lvl="1"/>
            <a:r>
              <a:rPr lang="th-TH" dirty="0" smtClean="0"/>
              <a:t>จัดประกวดระดับ อำเภอ จังหวัด เขต</a:t>
            </a:r>
          </a:p>
          <a:p>
            <a:r>
              <a:rPr lang="th-TH" dirty="0" smtClean="0"/>
              <a:t>กำหนดภารกิจหน่วยงานระดับกระทรวงให้ชัดเจน</a:t>
            </a:r>
          </a:p>
          <a:p>
            <a:pPr lvl="1"/>
            <a:r>
              <a:rPr lang="th-TH" dirty="0" smtClean="0"/>
              <a:t>มาตรฐานด้าน </a:t>
            </a:r>
            <a:r>
              <a:rPr lang="en-US" dirty="0" smtClean="0"/>
              <a:t>I </a:t>
            </a:r>
            <a:r>
              <a:rPr lang="th-TH" dirty="0" smtClean="0"/>
              <a:t>ดูแลโดย ส่วนข้อมูลข่าวสาร สำนักนโยบายและยุทธศาสตร์</a:t>
            </a:r>
          </a:p>
          <a:p>
            <a:pPr lvl="1"/>
            <a:r>
              <a:rPr lang="th-TH" dirty="0" smtClean="0"/>
              <a:t>มาตรฐานด้าน </a:t>
            </a:r>
            <a:r>
              <a:rPr lang="en-US" dirty="0" smtClean="0"/>
              <a:t>T </a:t>
            </a:r>
            <a:r>
              <a:rPr lang="th-TH" dirty="0" smtClean="0"/>
              <a:t>ดูแลโดย สำนักเทคโนโลยีสารสนเทศ สธ.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r>
              <a:rPr lang="th-TH" dirty="0" smtClean="0"/>
              <a:t>สถานการณ์ปัจจุบัน </a:t>
            </a:r>
            <a:r>
              <a:rPr lang="en-US" dirty="0" smtClean="0"/>
              <a:t>-2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th-TH" dirty="0" smtClean="0"/>
              <a:t>ผลการสำรวจในเดือน ก.พ. </a:t>
            </a:r>
            <a:r>
              <a:rPr lang="en-US" dirty="0" smtClean="0"/>
              <a:t>– </a:t>
            </a:r>
            <a:r>
              <a:rPr lang="th-TH" dirty="0" smtClean="0"/>
              <a:t>มี.ค. </a:t>
            </a:r>
            <a:r>
              <a:rPr lang="en-US" dirty="0" smtClean="0"/>
              <a:t>2557 </a:t>
            </a:r>
            <a:r>
              <a:rPr lang="th-TH" dirty="0" smtClean="0"/>
              <a:t>รพ.สต. มีภาระงานที่เกี่ยวข้องกับการจัดการข้อมูลจำนวนมาก</a:t>
            </a:r>
          </a:p>
          <a:p>
            <a:r>
              <a:rPr lang="th-TH" dirty="0" smtClean="0"/>
              <a:t>ข้อมูลหลักด้านการให้บริการรักษาและส่งเสริมสุขภาพ </a:t>
            </a:r>
            <a:r>
              <a:rPr lang="en-US" dirty="0" smtClean="0"/>
              <a:t>(21-43 </a:t>
            </a:r>
            <a:r>
              <a:rPr lang="th-TH" dirty="0" smtClean="0"/>
              <a:t>แฟ้ม)</a:t>
            </a:r>
          </a:p>
          <a:p>
            <a:r>
              <a:rPr lang="th-TH" dirty="0" smtClean="0"/>
              <a:t>ข้อมูลสำหรับตอบตัวชี้วัด </a:t>
            </a:r>
            <a:r>
              <a:rPr lang="en-US" dirty="0" smtClean="0"/>
              <a:t>(KPI) 72-200 </a:t>
            </a:r>
            <a:r>
              <a:rPr lang="th-TH" dirty="0" smtClean="0"/>
              <a:t>ตัว</a:t>
            </a:r>
            <a:endParaRPr lang="en-US" dirty="0" smtClean="0"/>
          </a:p>
          <a:p>
            <a:pPr lvl="1"/>
            <a:r>
              <a:rPr lang="th-TH" dirty="0" smtClean="0"/>
              <a:t>ระดับจังหวัด</a:t>
            </a:r>
          </a:p>
          <a:p>
            <a:pPr lvl="1"/>
            <a:r>
              <a:rPr lang="th-TH" dirty="0" smtClean="0"/>
              <a:t>ระดับกระทรวง</a:t>
            </a:r>
          </a:p>
          <a:p>
            <a:r>
              <a:rPr lang="th-TH" dirty="0" smtClean="0"/>
              <a:t>ข้อมูลที่ต้องเก็บไว้เพื่อการตรวจสอบ ภายใน </a:t>
            </a:r>
            <a:r>
              <a:rPr lang="en-US" dirty="0" smtClean="0"/>
              <a:t>–</a:t>
            </a:r>
            <a:r>
              <a:rPr lang="th-TH" dirty="0" smtClean="0"/>
              <a:t>ภายนอก</a:t>
            </a:r>
          </a:p>
          <a:p>
            <a:r>
              <a:rPr lang="th-TH" dirty="0" smtClean="0"/>
              <a:t>ข้อมูลสำหรับการบริหารงานภายใน รพ.สต.</a:t>
            </a:r>
          </a:p>
          <a:p>
            <a:r>
              <a:rPr lang="th-TH" dirty="0" smtClean="0"/>
              <a:t>บางแห่งต้องการพนักงานจัดการ และ บันทึกข้อมูลเพิ่มเติมเนื่องจากข้อมูลคั่งค้างรอการจัดการเป็นเวลา </a:t>
            </a:r>
            <a:r>
              <a:rPr lang="en-US" dirty="0" smtClean="0"/>
              <a:t>30-45 </a:t>
            </a:r>
            <a:r>
              <a:rPr lang="th-TH" dirty="0" smtClean="0"/>
              <a:t>วัน</a:t>
            </a:r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071538" y="2571744"/>
            <a:ext cx="3929090" cy="3143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ข้อมูล สำหรับการตรวจสอบภายนอก, ภายใน</a:t>
            </a:r>
            <a:endParaRPr lang="th-TH" dirty="0"/>
          </a:p>
        </p:txBody>
      </p:sp>
      <p:sp>
        <p:nvSpPr>
          <p:cNvPr id="7" name="Oval 6"/>
          <p:cNvSpPr/>
          <p:nvPr/>
        </p:nvSpPr>
        <p:spPr>
          <a:xfrm>
            <a:off x="4000496" y="785794"/>
            <a:ext cx="4857784" cy="40005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ข้อมูล ตอบตัวชี้วัด </a:t>
            </a:r>
            <a:r>
              <a:rPr lang="en-US" dirty="0" smtClean="0">
                <a:solidFill>
                  <a:schemeClr val="tx1"/>
                </a:solidFill>
              </a:rPr>
              <a:t>(KPI)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th-TH" dirty="0" smtClean="0"/>
              <a:t>ลักษณะของข้อมูล รพ.สต.</a:t>
            </a:r>
            <a:endParaRPr lang="th-TH" dirty="0"/>
          </a:p>
        </p:txBody>
      </p:sp>
      <p:sp>
        <p:nvSpPr>
          <p:cNvPr id="4" name="Oval 3"/>
          <p:cNvSpPr/>
          <p:nvPr/>
        </p:nvSpPr>
        <p:spPr>
          <a:xfrm>
            <a:off x="3071802" y="1428736"/>
            <a:ext cx="1643074" cy="17145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ข้อมูล </a:t>
            </a:r>
            <a:r>
              <a:rPr lang="en-US" dirty="0" smtClean="0"/>
              <a:t>21,43 </a:t>
            </a:r>
            <a:r>
              <a:rPr lang="th-TH" dirty="0" smtClean="0"/>
              <a:t>แฟ้ม</a:t>
            </a:r>
            <a:endParaRPr lang="th-TH" dirty="0"/>
          </a:p>
        </p:txBody>
      </p:sp>
      <p:sp>
        <p:nvSpPr>
          <p:cNvPr id="5" name="Oval 4"/>
          <p:cNvSpPr/>
          <p:nvPr/>
        </p:nvSpPr>
        <p:spPr>
          <a:xfrm>
            <a:off x="3357554" y="5357826"/>
            <a:ext cx="5572164" cy="150017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ข้อมูล สำหรับการบริหารภายใน</a:t>
            </a:r>
            <a:endParaRPr lang="th-TH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0140326_1141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89"/>
            <a:ext cx="8643998" cy="6482999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786314" y="5214926"/>
            <a:ext cx="3714776" cy="1643074"/>
          </a:xfrm>
          <a:prstGeom prst="wedgeRoundRectCallout">
            <a:avLst>
              <a:gd name="adj1" fmla="val -31437"/>
              <a:gd name="adj2" fmla="val -10959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บางส่วนของข้อมูลใน รพ.สต. ที่ไม่เกี่ยวกับระบบ </a:t>
            </a:r>
            <a:r>
              <a:rPr lang="en-US" dirty="0" smtClean="0">
                <a:solidFill>
                  <a:schemeClr val="tx1"/>
                </a:solidFill>
              </a:rPr>
              <a:t>21-43 </a:t>
            </a:r>
            <a:r>
              <a:rPr lang="th-TH" dirty="0" smtClean="0">
                <a:solidFill>
                  <a:schemeClr val="tx1"/>
                </a:solidFill>
              </a:rPr>
              <a:t>แฟ้ม </a:t>
            </a:r>
            <a:r>
              <a:rPr lang="en-US" dirty="0" smtClean="0">
                <a:solidFill>
                  <a:schemeClr val="tx1"/>
                </a:solidFill>
              </a:rPr>
              <a:t>!!</a:t>
            </a:r>
            <a:endParaRPr lang="th-TH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2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7"/>
            <a:ext cx="8715436" cy="653657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2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7"/>
            <a:ext cx="8715436" cy="653657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57290" y="2000240"/>
            <a:ext cx="1785950" cy="4857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ounded Rectangle 3"/>
          <p:cNvSpPr/>
          <p:nvPr/>
        </p:nvSpPr>
        <p:spPr>
          <a:xfrm>
            <a:off x="3714744" y="1000108"/>
            <a:ext cx="1500198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0326_1554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28596" y="714356"/>
            <a:ext cx="1643074" cy="49292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358</TotalTime>
  <Words>740</Words>
  <Application>Microsoft Office PowerPoint</Application>
  <PresentationFormat>On-screen Show (4:3)</PresentationFormat>
  <Paragraphs>74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Urban</vt:lpstr>
      <vt:lpstr>การวิเคราะห์ระบบข้อมูลรพ.สต.</vt:lpstr>
      <vt:lpstr>สถานการณ์ปัจจุบัน -1</vt:lpstr>
      <vt:lpstr>สถานการณ์ปัจจุบัน -2</vt:lpstr>
      <vt:lpstr>ลักษณะของข้อมูล รพ.สต.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สถานการณ์ปัจจุบัน -3</vt:lpstr>
      <vt:lpstr>สถานการณ์ปัจจุบัน -4</vt:lpstr>
      <vt:lpstr>Slide 18</vt:lpstr>
      <vt:lpstr>หน้าจอการบันทึกคำวินิจฉัยโรคของแพทย์ในสิงคโปร์ จากโปรแกรมที่แตกต่างกัน 3 โปรแกรม</vt:lpstr>
      <vt:lpstr>Slide 20</vt:lpstr>
      <vt:lpstr>Slide 21</vt:lpstr>
      <vt:lpstr>Slide 22</vt:lpstr>
      <vt:lpstr>แนวทางแก้ปัญหาเชิงระบบ เน้นการพัฒนาอย่างยั่งยืน -1</vt:lpstr>
      <vt:lpstr>แนวทางแก้ปัญหาเชิงระบบ เน้นการพัฒนาอย่างยั่งยืน -2</vt:lpstr>
      <vt:lpstr>แนวทางแก้ปัญหาเชิงระบบ เน้นการพัฒนาอย่างยั่งยืน -3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 NCMedInfo 2013</dc:title>
  <dc:creator>Toshiba</dc:creator>
  <cp:lastModifiedBy>Toshiba</cp:lastModifiedBy>
  <cp:revision>50</cp:revision>
  <dcterms:created xsi:type="dcterms:W3CDTF">2013-01-29T13:25:50Z</dcterms:created>
  <dcterms:modified xsi:type="dcterms:W3CDTF">2014-03-27T22:48:53Z</dcterms:modified>
</cp:coreProperties>
</file>